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60" r:id="rId5"/>
    <p:sldId id="262" r:id="rId6"/>
    <p:sldId id="275" r:id="rId7"/>
    <p:sldId id="264" r:id="rId8"/>
    <p:sldId id="265" r:id="rId9"/>
    <p:sldId id="274" r:id="rId10"/>
    <p:sldId id="266" r:id="rId11"/>
    <p:sldId id="267" r:id="rId12"/>
    <p:sldId id="268" r:id="rId13"/>
    <p:sldId id="273" r:id="rId14"/>
    <p:sldId id="269" r:id="rId15"/>
    <p:sldId id="270" r:id="rId16"/>
    <p:sldId id="272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6D364C-F3D2-44AE-B4DF-5CA516FC09CA}" type="datetimeFigureOut">
              <a:rPr lang="en-GB" smtClean="0"/>
              <a:pPr/>
              <a:t>24/06/2014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B86172-20E0-486E-BAF3-25B21E2150F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6F2C75-F22E-49E0-AD66-1C80AB7229E7}" type="datetimeFigureOut">
              <a:rPr lang="en-GB" smtClean="0"/>
              <a:pPr/>
              <a:t>24/06/2014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E30D0-E22F-45B7-B7EA-37662DD1050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14EF5-6810-4F15-A3A0-536C9C03BF4C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CF3B16-EEFA-4CC4-9A4A-7C615A945571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0B3A561-E0D2-4C9F-9495-C89A537C2B18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C12B1F-5F22-4615-8DDD-AB919B150E0D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ED6C0F-B835-4DC6-B94A-BB9C84A21E1E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F3EB4E-0458-4228-BF95-1E0171D9F4C1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A575B-11BB-45FF-B1AD-F523C4401E3A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A575B-11BB-45FF-B1AD-F523C4401E3A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132150-6D69-4369-B2B8-149F77874E3B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98FEA-F5F0-4EDC-8343-C4ABA058B0B6}" type="datetimeFigureOut">
              <a:rPr lang="en-GB" smtClean="0"/>
              <a:pPr/>
              <a:t>24/06/2014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DCDC-B953-4E98-8AC7-09CE6860E4D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98FEA-F5F0-4EDC-8343-C4ABA058B0B6}" type="datetimeFigureOut">
              <a:rPr lang="en-GB" smtClean="0"/>
              <a:pPr/>
              <a:t>24/06/2014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DCDC-B953-4E98-8AC7-09CE6860E4D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98FEA-F5F0-4EDC-8343-C4ABA058B0B6}" type="datetimeFigureOut">
              <a:rPr lang="en-GB" smtClean="0"/>
              <a:pPr/>
              <a:t>24/06/2014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DCDC-B953-4E98-8AC7-09CE6860E4D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98FEA-F5F0-4EDC-8343-C4ABA058B0B6}" type="datetimeFigureOut">
              <a:rPr lang="en-GB" smtClean="0"/>
              <a:pPr/>
              <a:t>24/06/2014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DCDC-B953-4E98-8AC7-09CE6860E4D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98FEA-F5F0-4EDC-8343-C4ABA058B0B6}" type="datetimeFigureOut">
              <a:rPr lang="en-GB" smtClean="0"/>
              <a:pPr/>
              <a:t>24/06/2014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DCDC-B953-4E98-8AC7-09CE6860E4D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98FEA-F5F0-4EDC-8343-C4ABA058B0B6}" type="datetimeFigureOut">
              <a:rPr lang="en-GB" smtClean="0"/>
              <a:pPr/>
              <a:t>24/06/2014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DCDC-B953-4E98-8AC7-09CE6860E4D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98FEA-F5F0-4EDC-8343-C4ABA058B0B6}" type="datetimeFigureOut">
              <a:rPr lang="en-GB" smtClean="0"/>
              <a:pPr/>
              <a:t>24/06/2014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DCDC-B953-4E98-8AC7-09CE6860E4D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98FEA-F5F0-4EDC-8343-C4ABA058B0B6}" type="datetimeFigureOut">
              <a:rPr lang="en-GB" smtClean="0"/>
              <a:pPr/>
              <a:t>24/06/2014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DCDC-B953-4E98-8AC7-09CE6860E4D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98FEA-F5F0-4EDC-8343-C4ABA058B0B6}" type="datetimeFigureOut">
              <a:rPr lang="en-GB" smtClean="0"/>
              <a:pPr/>
              <a:t>24/06/2014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DCDC-B953-4E98-8AC7-09CE6860E4D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98FEA-F5F0-4EDC-8343-C4ABA058B0B6}" type="datetimeFigureOut">
              <a:rPr lang="en-GB" smtClean="0"/>
              <a:pPr/>
              <a:t>24/06/2014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DCDC-B953-4E98-8AC7-09CE6860E4D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98FEA-F5F0-4EDC-8343-C4ABA058B0B6}" type="datetimeFigureOut">
              <a:rPr lang="en-GB" smtClean="0"/>
              <a:pPr/>
              <a:t>24/06/2014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F59DCDC-B953-4E98-8AC7-09CE6860E4D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B98FEA-F5F0-4EDC-8343-C4ABA058B0B6}" type="datetimeFigureOut">
              <a:rPr lang="en-GB" smtClean="0"/>
              <a:pPr/>
              <a:t>24/06/2014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F59DCDC-B953-4E98-8AC7-09CE6860E4D0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ci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committees.bsi-global.com/bsinotification?func=ll&amp;objaction=csooverview&amp;objid=57035600" TargetMode="External"/><Relationship Id="rId2" Type="http://schemas.openxmlformats.org/officeDocument/2006/relationships/hyperlink" Target="https://ecommittees.bsi-global.com/bsinotification?func=ll&amp;objaction=csooverview&amp;objid=5677638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committees.bsi-global.com/bsinotification?func=ll&amp;objaction=csooverview&amp;objid=57020114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FFC000"/>
                </a:solidFill>
              </a:rPr>
              <a:t>Standards for Soil Quality</a:t>
            </a:r>
            <a:br>
              <a:rPr lang="en-GB" dirty="0" smtClean="0">
                <a:solidFill>
                  <a:srgbClr val="FFC000"/>
                </a:solidFill>
              </a:rPr>
            </a:br>
            <a:r>
              <a:rPr lang="en-GB" dirty="0" smtClean="0">
                <a:solidFill>
                  <a:srgbClr val="FFC000"/>
                </a:solidFill>
              </a:rPr>
              <a:t>BSI EH4</a:t>
            </a: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504720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Mike Smith</a:t>
            </a:r>
          </a:p>
          <a:p>
            <a:r>
              <a:rPr lang="en-GB" dirty="0" smtClean="0"/>
              <a:t>Land Forum 25 June 2014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pPr algn="ctr"/>
            <a:r>
              <a:rPr lang="en-GB" sz="3600" dirty="0" smtClean="0"/>
              <a:t>In the pipeline - 1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BS  5930 revision</a:t>
            </a:r>
          </a:p>
          <a:p>
            <a:r>
              <a:rPr lang="en-GB" dirty="0" smtClean="0"/>
              <a:t>BS 8485 revision</a:t>
            </a:r>
          </a:p>
          <a:p>
            <a:r>
              <a:rPr lang="en-GB" dirty="0" smtClean="0"/>
              <a:t>Replacement of ISO 10381 series on sampling by ISO 18400 series</a:t>
            </a:r>
          </a:p>
          <a:p>
            <a:r>
              <a:rPr lang="en-GB" dirty="0" smtClean="0"/>
              <a:t>IS on sustainable remediation (Paul Nathanail)</a:t>
            </a:r>
          </a:p>
          <a:p>
            <a:r>
              <a:rPr lang="en-GB" dirty="0" smtClean="0"/>
              <a:t>ISO 11504  revision - Hydrocarbons &amp; risk assessment</a:t>
            </a:r>
          </a:p>
          <a:p>
            <a:r>
              <a:rPr lang="en-GB" dirty="0" smtClean="0"/>
              <a:t>BS ISO 11575 Impact of soil on  (ground)water</a:t>
            </a:r>
          </a:p>
          <a:p>
            <a:r>
              <a:rPr lang="en-GB" dirty="0" smtClean="0"/>
              <a:t>BS ISO 11576 Re-use of excavated soil etc.</a:t>
            </a:r>
          </a:p>
          <a:p>
            <a:r>
              <a:rPr lang="en-GB" dirty="0" smtClean="0"/>
              <a:t>ISO 15800 revision – Human health risk assessment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52128"/>
          </a:xfrm>
        </p:spPr>
        <p:txBody>
          <a:bodyPr anchor="t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2400" dirty="0" smtClean="0">
                <a:latin typeface="Calibri" pitchFamily="34" charset="0"/>
              </a:rPr>
              <a:t>In the pipe line – 2</a:t>
            </a:r>
            <a:br>
              <a:rPr lang="en-GB" sz="2400" dirty="0" smtClean="0">
                <a:latin typeface="Calibri" pitchFamily="34" charset="0"/>
              </a:rPr>
            </a:br>
            <a:r>
              <a:rPr lang="en-GB" sz="2400" dirty="0" smtClean="0">
                <a:latin typeface="Calibri" pitchFamily="34" charset="0"/>
              </a:rPr>
              <a:t>Revision of ISO 10381 series  – tiered approach = ISO 18400 series</a:t>
            </a:r>
            <a:endParaRPr lang="en-GB" sz="2400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608512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400" dirty="0" smtClean="0">
                <a:latin typeface="Calibri" pitchFamily="34" charset="0"/>
              </a:rPr>
              <a:t>0: Umbrella standard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sz="1200" dirty="0" smtClean="0">
              <a:latin typeface="Calibri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400" dirty="0" smtClean="0">
                <a:latin typeface="Calibri" pitchFamily="34" charset="0"/>
              </a:rPr>
              <a:t>1: </a:t>
            </a:r>
            <a:r>
              <a:rPr lang="en-GB" sz="2400" dirty="0" smtClean="0">
                <a:solidFill>
                  <a:srgbClr val="00B0F0"/>
                </a:solidFill>
                <a:latin typeface="Calibri" pitchFamily="34" charset="0"/>
              </a:rPr>
              <a:t>General</a:t>
            </a:r>
            <a:r>
              <a:rPr lang="en-GB" sz="2400" dirty="0" smtClean="0">
                <a:latin typeface="Calibri" pitchFamily="34" charset="0"/>
              </a:rPr>
              <a:t>, </a:t>
            </a:r>
            <a:r>
              <a:rPr lang="en-GB" sz="2400" dirty="0" smtClean="0">
                <a:solidFill>
                  <a:srgbClr val="FFFF00"/>
                </a:solidFill>
                <a:latin typeface="Calibri" pitchFamily="34" charset="0"/>
              </a:rPr>
              <a:t>safety</a:t>
            </a:r>
            <a:r>
              <a:rPr lang="en-GB" sz="2400" dirty="0" smtClean="0">
                <a:latin typeface="Calibri" pitchFamily="34" charset="0"/>
              </a:rPr>
              <a:t>, </a:t>
            </a:r>
            <a:r>
              <a:rPr lang="en-GB" sz="2400" dirty="0" smtClean="0">
                <a:solidFill>
                  <a:srgbClr val="FFFF00"/>
                </a:solidFill>
                <a:latin typeface="Calibri" pitchFamily="34" charset="0"/>
              </a:rPr>
              <a:t>sampling strategies and statistics</a:t>
            </a:r>
            <a:r>
              <a:rPr lang="en-GB" sz="2400" dirty="0" smtClean="0">
                <a:latin typeface="Calibri" pitchFamily="34" charset="0"/>
              </a:rPr>
              <a:t>, sampling plan, </a:t>
            </a:r>
            <a:r>
              <a:rPr lang="en-GB" sz="2400" dirty="0" smtClean="0">
                <a:solidFill>
                  <a:srgbClr val="FFFF00"/>
                </a:solidFill>
                <a:latin typeface="Calibri" pitchFamily="34" charset="0"/>
              </a:rPr>
              <a:t>sampling techniques</a:t>
            </a:r>
            <a:r>
              <a:rPr lang="en-GB" sz="2400" dirty="0" smtClean="0">
                <a:latin typeface="Calibri" pitchFamily="34" charset="0"/>
              </a:rPr>
              <a:t>, </a:t>
            </a:r>
            <a:r>
              <a:rPr lang="en-GB" sz="2400" dirty="0" err="1" smtClean="0">
                <a:latin typeface="Calibri" pitchFamily="34" charset="0"/>
              </a:rPr>
              <a:t>QA</a:t>
            </a:r>
            <a:r>
              <a:rPr lang="en-GB" sz="2400" dirty="0" smtClean="0">
                <a:latin typeface="Calibri" pitchFamily="34" charset="0"/>
              </a:rPr>
              <a:t> &amp;QC, </a:t>
            </a:r>
            <a:r>
              <a:rPr lang="en-GB" sz="2400" dirty="0" smtClean="0">
                <a:solidFill>
                  <a:srgbClr val="FFFF00"/>
                </a:solidFill>
                <a:latin typeface="Calibri" pitchFamily="34" charset="0"/>
              </a:rPr>
              <a:t>pretreatment after sampling, handling &amp; transport of samples</a:t>
            </a:r>
            <a:r>
              <a:rPr lang="en-GB" sz="2400" dirty="0" smtClean="0">
                <a:latin typeface="Calibri" pitchFamily="34" charset="0"/>
              </a:rPr>
              <a:t>, sampling report, investigation reporting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sz="1200" dirty="0" smtClean="0">
              <a:latin typeface="Calibri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400" dirty="0" smtClean="0">
                <a:latin typeface="Calibri" pitchFamily="34" charset="0"/>
              </a:rPr>
              <a:t>2: </a:t>
            </a:r>
            <a:r>
              <a:rPr lang="en-GB" sz="2400" dirty="0" smtClean="0">
                <a:solidFill>
                  <a:srgbClr val="FFFF00"/>
                </a:solidFill>
                <a:latin typeface="Calibri" pitchFamily="34" charset="0"/>
              </a:rPr>
              <a:t>Preliminary investigations, investigations for contamination</a:t>
            </a:r>
            <a:r>
              <a:rPr lang="en-GB" sz="2400" dirty="0" smtClean="0">
                <a:latin typeface="Calibri" pitchFamily="34" charset="0"/>
              </a:rPr>
              <a:t>, agricultural sites, stockpiles, gassing sites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sz="1200" dirty="0" smtClean="0">
              <a:latin typeface="Calibri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400" dirty="0" smtClean="0">
                <a:latin typeface="Calibri" pitchFamily="34" charset="0"/>
              </a:rPr>
              <a:t>3: </a:t>
            </a:r>
            <a:r>
              <a:rPr lang="en-GB" sz="2400" i="1" dirty="0" smtClean="0">
                <a:latin typeface="Calibri" pitchFamily="34" charset="0"/>
              </a:rPr>
              <a:t>Specific methods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sz="1200" i="1" dirty="0" smtClean="0">
              <a:latin typeface="Calibri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400" i="1" dirty="0" smtClean="0">
                <a:latin typeface="Calibri" pitchFamily="34" charset="0"/>
              </a:rPr>
              <a:t>4: National standards of wider application (e.g. BS10175)</a:t>
            </a:r>
            <a:endParaRPr lang="en-GB" sz="2400" i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solidFill>
                  <a:srgbClr val="FFFF00"/>
                </a:solidFill>
                <a:latin typeface="Calibri" pitchFamily="34" charset="0"/>
              </a:rPr>
              <a:t>ISO 18400 series standards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68052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GB" sz="2400" dirty="0" smtClean="0">
                <a:latin typeface="Calibri" pitchFamily="34" charset="0"/>
              </a:rPr>
              <a:t>CD-101 Sampling plan</a:t>
            </a:r>
          </a:p>
          <a:p>
            <a:pPr>
              <a:defRPr/>
            </a:pPr>
            <a:r>
              <a:rPr lang="en-GB" sz="2400" dirty="0" smtClean="0">
                <a:latin typeface="Calibri" pitchFamily="34" charset="0"/>
              </a:rPr>
              <a:t>CD -102 Sampling techniques </a:t>
            </a:r>
            <a:r>
              <a:rPr lang="en-GB" sz="2400" i="1" dirty="0" smtClean="0">
                <a:latin typeface="Calibri" pitchFamily="34" charset="0"/>
              </a:rPr>
              <a:t>(replaces BS ISO 10381-2)</a:t>
            </a:r>
          </a:p>
          <a:p>
            <a:pPr>
              <a:defRPr/>
            </a:pPr>
            <a:r>
              <a:rPr lang="en-GB" sz="2400" dirty="0" smtClean="0">
                <a:latin typeface="Calibri" pitchFamily="34" charset="0"/>
              </a:rPr>
              <a:t>CD -103 Safety </a:t>
            </a:r>
            <a:r>
              <a:rPr lang="en-GB" sz="2400" i="1" dirty="0" smtClean="0">
                <a:latin typeface="Calibri" pitchFamily="34" charset="0"/>
              </a:rPr>
              <a:t>(replaces BS ISO 10381-3)</a:t>
            </a:r>
          </a:p>
          <a:p>
            <a:pPr>
              <a:defRPr/>
            </a:pPr>
            <a:r>
              <a:rPr lang="en-GB" sz="2400" dirty="0" smtClean="0">
                <a:latin typeface="Calibri" pitchFamily="34" charset="0"/>
              </a:rPr>
              <a:t>WD -104 Strategies &amp; statistics </a:t>
            </a:r>
            <a:r>
              <a:rPr lang="en-GB" sz="2400" i="1" dirty="0" smtClean="0">
                <a:latin typeface="Calibri" pitchFamily="34" charset="0"/>
              </a:rPr>
              <a:t>(replaces BS ISO 1038-1)</a:t>
            </a:r>
            <a:r>
              <a:rPr lang="en-GB" sz="2400" dirty="0" smtClean="0">
                <a:latin typeface="Calibri" pitchFamily="34" charset="0"/>
              </a:rPr>
              <a:t> </a:t>
            </a:r>
          </a:p>
          <a:p>
            <a:pPr>
              <a:defRPr/>
            </a:pPr>
            <a:r>
              <a:rPr lang="en-GB" sz="2400" dirty="0" smtClean="0">
                <a:latin typeface="Calibri" pitchFamily="34" charset="0"/>
              </a:rPr>
              <a:t>CD – 105 Transport, storage &amp; preservation</a:t>
            </a:r>
          </a:p>
          <a:p>
            <a:pPr>
              <a:defRPr/>
            </a:pPr>
            <a:r>
              <a:rPr lang="en-GB" sz="2400" dirty="0" smtClean="0">
                <a:latin typeface="Calibri" pitchFamily="34" charset="0"/>
              </a:rPr>
              <a:t>CD - 106 Quality assurance</a:t>
            </a:r>
          </a:p>
          <a:p>
            <a:pPr>
              <a:defRPr/>
            </a:pPr>
            <a:r>
              <a:rPr lang="en-GB" sz="2400" dirty="0" smtClean="0">
                <a:latin typeface="Calibri" pitchFamily="34" charset="0"/>
              </a:rPr>
              <a:t>CD -107 Sampling report</a:t>
            </a:r>
          </a:p>
          <a:p>
            <a:pPr>
              <a:defRPr/>
            </a:pPr>
            <a:r>
              <a:rPr lang="en-GB" sz="2400" dirty="0" smtClean="0">
                <a:latin typeface="Calibri" pitchFamily="34" charset="0"/>
              </a:rPr>
              <a:t>CD- 201 Sample pretreatment (on-site) after sampling</a:t>
            </a:r>
          </a:p>
          <a:p>
            <a:pPr>
              <a:defRPr/>
            </a:pPr>
            <a:r>
              <a:rPr lang="en-GB" sz="2400" i="1" dirty="0" smtClean="0">
                <a:latin typeface="Calibri" pitchFamily="34" charset="0"/>
              </a:rPr>
              <a:t>WD 202 Preliminary investigations</a:t>
            </a:r>
          </a:p>
          <a:p>
            <a:pPr>
              <a:defRPr/>
            </a:pPr>
            <a:r>
              <a:rPr lang="en-GB" sz="2400" i="1" dirty="0" smtClean="0">
                <a:latin typeface="Calibri" pitchFamily="34" charset="0"/>
              </a:rPr>
              <a:t>WD 203 Investigation of potentially contaminated sites</a:t>
            </a:r>
          </a:p>
          <a:p>
            <a:pPr>
              <a:defRPr/>
            </a:pPr>
            <a:r>
              <a:rPr lang="en-GB" sz="2400" i="1" dirty="0" smtClean="0">
                <a:latin typeface="Calibri" pitchFamily="34" charset="0"/>
              </a:rPr>
              <a:t>WD 204 Investigations for soil gas</a:t>
            </a:r>
            <a:endParaRPr lang="en-GB" sz="2400" i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FFFF00"/>
                </a:solidFill>
              </a:rPr>
              <a:t>ISO DIS 11074 – </a:t>
            </a:r>
            <a:r>
              <a:rPr lang="en-GB" sz="3600" dirty="0" err="1" smtClean="0">
                <a:solidFill>
                  <a:srgbClr val="FFFF00"/>
                </a:solidFill>
              </a:rPr>
              <a:t>CEN</a:t>
            </a:r>
            <a:r>
              <a:rPr lang="en-GB" sz="3600" dirty="0" smtClean="0">
                <a:solidFill>
                  <a:srgbClr val="FFFF00"/>
                </a:solidFill>
              </a:rPr>
              <a:t> </a:t>
            </a:r>
            <a:r>
              <a:rPr lang="en-GB" sz="3600" dirty="0" err="1" smtClean="0">
                <a:solidFill>
                  <a:srgbClr val="FFFF00"/>
                </a:solidFill>
              </a:rPr>
              <a:t>prEN</a:t>
            </a:r>
            <a:r>
              <a:rPr lang="en-GB" sz="3600" dirty="0" smtClean="0">
                <a:solidFill>
                  <a:srgbClr val="FFFF00"/>
                </a:solidFill>
              </a:rPr>
              <a:t> 11074 </a:t>
            </a:r>
            <a:br>
              <a:rPr lang="en-GB" sz="3600" dirty="0" smtClean="0">
                <a:solidFill>
                  <a:srgbClr val="FFFF00"/>
                </a:solidFill>
              </a:rPr>
            </a:br>
            <a:r>
              <a:rPr lang="en-GB" sz="3600" dirty="0" smtClean="0">
                <a:solidFill>
                  <a:srgbClr val="FFFF00"/>
                </a:solidFill>
              </a:rPr>
              <a:t>Soil quality - vocabulary</a:t>
            </a:r>
            <a:endParaRPr lang="en-GB" sz="3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Secretariat provided by </a:t>
            </a:r>
            <a:r>
              <a:rPr lang="en-GB" dirty="0" err="1" smtClean="0"/>
              <a:t>AFNOR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err="1" smtClean="0"/>
              <a:t>WG</a:t>
            </a:r>
            <a:r>
              <a:rPr lang="en-GB" dirty="0" smtClean="0"/>
              <a:t> meeting at BSI HQ 12 &amp; 13 May attended by Mike Smith and Rob Davison (BLRS)</a:t>
            </a:r>
          </a:p>
          <a:p>
            <a:endParaRPr lang="en-GB" dirty="0" smtClean="0"/>
          </a:p>
          <a:p>
            <a:r>
              <a:rPr lang="en-GB" dirty="0" smtClean="0"/>
              <a:t>~ 30 pages of comments “sentenced”</a:t>
            </a:r>
          </a:p>
          <a:p>
            <a:endParaRPr lang="en-GB" dirty="0" smtClean="0"/>
          </a:p>
          <a:p>
            <a:r>
              <a:rPr lang="en-GB" dirty="0" smtClean="0"/>
              <a:t>Will proceed to </a:t>
            </a:r>
            <a:r>
              <a:rPr lang="en-GB" dirty="0" err="1" smtClean="0"/>
              <a:t>FDIS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Frank Lame, Chair of ISO TC190 &amp; </a:t>
            </a:r>
            <a:r>
              <a:rPr lang="en-GB" dirty="0" err="1" smtClean="0"/>
              <a:t>CEN</a:t>
            </a:r>
            <a:r>
              <a:rPr lang="en-GB" dirty="0" smtClean="0"/>
              <a:t> </a:t>
            </a:r>
            <a:r>
              <a:rPr lang="en-GB" dirty="0" err="1" smtClean="0"/>
              <a:t>TC</a:t>
            </a:r>
            <a:r>
              <a:rPr lang="en-GB" dirty="0" smtClean="0"/>
              <a:t> 345 briefed Common Forum about standardisation in May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en-GB" sz="3600" dirty="0" smtClean="0"/>
              <a:t>22 Standards “Normative” in BS 10175 - 1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BS 5930 Code of Practice for Site Investigations</a:t>
            </a:r>
          </a:p>
          <a:p>
            <a:endParaRPr lang="en-GB" dirty="0" smtClean="0"/>
          </a:p>
          <a:p>
            <a:r>
              <a:rPr lang="en-GB" dirty="0" smtClean="0"/>
              <a:t>Relevant standards in BS 6068 &amp; BS ISO 5667 series including BS ISO 5667 – 11: Guidance on sampling of </a:t>
            </a:r>
            <a:r>
              <a:rPr lang="en-GB" dirty="0" err="1" smtClean="0"/>
              <a:t>groundwaters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>
                <a:solidFill>
                  <a:srgbClr val="FFFF00"/>
                </a:solidFill>
              </a:rPr>
              <a:t>BS ISO 10381 – 1 Guidance on the design of sampling programmes</a:t>
            </a:r>
          </a:p>
          <a:p>
            <a:endParaRPr lang="en-GB" dirty="0" smtClean="0">
              <a:solidFill>
                <a:srgbClr val="FFFF00"/>
              </a:solidFill>
            </a:endParaRPr>
          </a:p>
          <a:p>
            <a:r>
              <a:rPr lang="en-GB" dirty="0" smtClean="0">
                <a:solidFill>
                  <a:srgbClr val="FFFF00"/>
                </a:solidFill>
              </a:rPr>
              <a:t>BS ISO 10381 – 2 Guidance on sampling techniques</a:t>
            </a:r>
          </a:p>
          <a:p>
            <a:endParaRPr lang="en-GB" dirty="0" smtClean="0">
              <a:solidFill>
                <a:srgbClr val="FFFF00"/>
              </a:solidFill>
            </a:endParaRPr>
          </a:p>
          <a:p>
            <a:r>
              <a:rPr lang="en-GB" dirty="0" smtClean="0">
                <a:solidFill>
                  <a:srgbClr val="FFFF00"/>
                </a:solidFill>
              </a:rPr>
              <a:t>BS ISO 10381 – 3 Guidance on safety</a:t>
            </a:r>
          </a:p>
          <a:p>
            <a:endParaRPr lang="en-GB" dirty="0" smtClean="0"/>
          </a:p>
          <a:p>
            <a:r>
              <a:rPr lang="en-GB" dirty="0" smtClean="0"/>
              <a:t>BS ISO 10381 – 6 Guidance on the collection, handling and storage of soil under aerobic conditions for the assessment of microbial processes, biomass and diversity in the laboratory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r>
              <a:rPr lang="en-GB" sz="3600" dirty="0" smtClean="0"/>
              <a:t>Standard sales to May 2013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229824"/>
          </a:xfrm>
        </p:spPr>
        <p:txBody>
          <a:bodyPr/>
          <a:lstStyle/>
          <a:p>
            <a:r>
              <a:rPr lang="en-GB" dirty="0" smtClean="0"/>
              <a:t>BS10175:2011 – …………………..222</a:t>
            </a:r>
          </a:p>
          <a:p>
            <a:r>
              <a:rPr lang="en-GB" dirty="0" smtClean="0"/>
              <a:t>BS ISO 10381-1:2002 – …………..53</a:t>
            </a:r>
          </a:p>
          <a:p>
            <a:r>
              <a:rPr lang="en-GB" dirty="0" smtClean="0"/>
              <a:t>BS ISO 10381-2:2002 – …………..60</a:t>
            </a:r>
          </a:p>
          <a:p>
            <a:r>
              <a:rPr lang="en-GB" dirty="0" smtClean="0"/>
              <a:t>BS ISO 10381-3: 2002 – ………….49</a:t>
            </a:r>
          </a:p>
          <a:p>
            <a:r>
              <a:rPr lang="en-GB" dirty="0" smtClean="0"/>
              <a:t>BS ISO 10381-6: 2009 – ……………4</a:t>
            </a:r>
          </a:p>
          <a:p>
            <a:r>
              <a:rPr lang="en-GB" dirty="0" smtClean="0"/>
              <a:t>BS ISO 15009: 2012 – ……………….1</a:t>
            </a:r>
          </a:p>
          <a:p>
            <a:r>
              <a:rPr lang="en-GB" dirty="0" smtClean="0"/>
              <a:t>BS ISO 18512:2007 – ………………37</a:t>
            </a:r>
          </a:p>
          <a:p>
            <a:r>
              <a:rPr lang="en-GB" dirty="0" smtClean="0"/>
              <a:t>BS ISO 22155:2011 - …………………0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practical problems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Lack of active participation by the organisations represented on EH4</a:t>
            </a:r>
          </a:p>
          <a:p>
            <a:endParaRPr lang="en-GB" dirty="0" smtClean="0"/>
          </a:p>
          <a:p>
            <a:r>
              <a:rPr lang="en-GB" dirty="0" smtClean="0"/>
              <a:t>Lack of experts willing/able to participate in ISO </a:t>
            </a:r>
            <a:r>
              <a:rPr lang="en-GB" dirty="0" err="1" smtClean="0"/>
              <a:t>WGs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Lack of money – BSI </a:t>
            </a:r>
            <a:r>
              <a:rPr lang="en-GB" u="sng" dirty="0" smtClean="0"/>
              <a:t>contribution</a:t>
            </a:r>
            <a:r>
              <a:rPr lang="en-GB" dirty="0" smtClean="0"/>
              <a:t> (from </a:t>
            </a:r>
            <a:r>
              <a:rPr lang="en-GB" dirty="0" err="1" smtClean="0"/>
              <a:t>DBIS</a:t>
            </a:r>
            <a:r>
              <a:rPr lang="en-GB" dirty="0" smtClean="0"/>
              <a:t>) up to £330 irrespective of the length of the meeting (reduced from £380 since April 2014).</a:t>
            </a:r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endParaRPr lang="en-GB" sz="3600" dirty="0" smtClean="0">
              <a:latin typeface="+mj-lt"/>
            </a:endParaRPr>
          </a:p>
          <a:p>
            <a:pPr>
              <a:defRPr/>
            </a:pPr>
            <a:r>
              <a:rPr lang="en-GB" sz="3600" dirty="0" smtClean="0">
                <a:latin typeface="Calibri" pitchFamily="34" charset="0"/>
              </a:rPr>
              <a:t>Society of Chemical Industry</a:t>
            </a:r>
          </a:p>
          <a:p>
            <a:pPr algn="r">
              <a:defRPr/>
            </a:pPr>
            <a:r>
              <a:rPr lang="en-GB" sz="3600" b="1" i="1" dirty="0" smtClean="0">
                <a:latin typeface="Calibri" pitchFamily="34" charset="0"/>
              </a:rPr>
              <a:t>Where science meets business</a:t>
            </a:r>
          </a:p>
          <a:p>
            <a:pPr>
              <a:defRPr/>
            </a:pPr>
            <a:endParaRPr lang="en-GB" sz="2000" b="1" i="1" dirty="0" smtClean="0">
              <a:latin typeface="Calibri" pitchFamily="34" charset="0"/>
            </a:endParaRPr>
          </a:p>
          <a:p>
            <a:pPr>
              <a:defRPr/>
            </a:pPr>
            <a:r>
              <a:rPr lang="en-GB" sz="2400" i="1" dirty="0" smtClean="0">
                <a:latin typeface="Calibri" pitchFamily="34" charset="0"/>
              </a:rPr>
              <a:t>Multidisciplinary, polytechnic learned society with members from industry, academia, government and research organisations</a:t>
            </a:r>
          </a:p>
          <a:p>
            <a:pPr>
              <a:defRPr/>
            </a:pPr>
            <a:endParaRPr lang="en-GB" sz="2000" i="1" dirty="0" smtClean="0">
              <a:latin typeface="Calibri" pitchFamily="34" charset="0"/>
            </a:endParaRPr>
          </a:p>
          <a:p>
            <a:pPr>
              <a:defRPr/>
            </a:pPr>
            <a:r>
              <a:rPr lang="en-GB" sz="3600" b="1" i="1" dirty="0" smtClean="0">
                <a:solidFill>
                  <a:srgbClr val="92D050"/>
                </a:solidFill>
                <a:latin typeface="Calibri" pitchFamily="34" charset="0"/>
                <a:hlinkClick r:id="rId3"/>
              </a:rPr>
              <a:t>www.soci.org</a:t>
            </a:r>
            <a:endParaRPr lang="en-GB" sz="3600" b="1" i="1" dirty="0" smtClean="0">
              <a:solidFill>
                <a:srgbClr val="92D050"/>
              </a:solidFill>
              <a:latin typeface="Calibri" pitchFamily="34" charset="0"/>
            </a:endParaRPr>
          </a:p>
          <a:p>
            <a:pPr algn="r">
              <a:defRPr/>
            </a:pPr>
            <a:r>
              <a:rPr lang="en-GB" sz="6500" i="1" dirty="0" smtClean="0">
                <a:latin typeface="Calibri" pitchFamily="34" charset="0"/>
              </a:rPr>
              <a:t>&amp; BLRS</a:t>
            </a:r>
            <a:endParaRPr lang="en-GB" sz="6500" i="1" dirty="0">
              <a:latin typeface="Calibri" pitchFamily="34" charset="0"/>
            </a:endParaRPr>
          </a:p>
        </p:txBody>
      </p:sp>
      <p:pic>
        <p:nvPicPr>
          <p:cNvPr id="12292" name="Picture 3" descr="MONOLOGO.T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188" y="836613"/>
            <a:ext cx="1944687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B/526/03 – Site investigation &amp; ground testing</a:t>
            </a:r>
          </a:p>
          <a:p>
            <a:pPr>
              <a:buNone/>
            </a:pPr>
            <a:r>
              <a:rPr lang="en-GB" dirty="0" smtClean="0"/>
              <a:t> 					(shadows </a:t>
            </a:r>
            <a:r>
              <a:rPr lang="en-GB" dirty="0" err="1" smtClean="0"/>
              <a:t>CEN</a:t>
            </a:r>
            <a:r>
              <a:rPr lang="en-GB" dirty="0" smtClean="0"/>
              <a:t> </a:t>
            </a:r>
            <a:r>
              <a:rPr lang="en-GB" dirty="0" err="1" smtClean="0"/>
              <a:t>TC</a:t>
            </a:r>
            <a:r>
              <a:rPr lang="en-GB" dirty="0" smtClean="0"/>
              <a:t> 341)</a:t>
            </a:r>
          </a:p>
          <a:p>
            <a:r>
              <a:rPr lang="en-GB" dirty="0" smtClean="0"/>
              <a:t>B/526/0/04   ---- Revision of BS 5930</a:t>
            </a:r>
          </a:p>
          <a:p>
            <a:endParaRPr lang="en-GB" dirty="0" smtClean="0"/>
          </a:p>
          <a:p>
            <a:r>
              <a:rPr lang="en-GB" dirty="0" smtClean="0"/>
              <a:t>EH2 Air quality</a:t>
            </a:r>
          </a:p>
          <a:p>
            <a:r>
              <a:rPr lang="en-GB" dirty="0" smtClean="0"/>
              <a:t>EH3 Water quality</a:t>
            </a:r>
          </a:p>
          <a:p>
            <a:r>
              <a:rPr lang="en-GB" dirty="0" smtClean="0"/>
              <a:t>EH5 Sludge characterisation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067944" y="465313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rgbClr val="FFFF00"/>
                </a:solidFill>
              </a:rPr>
              <a:t>EH/4</a:t>
            </a:r>
            <a:endParaRPr lang="en-GB" sz="2800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35696" y="2924944"/>
            <a:ext cx="122413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ISO TC190</a:t>
            </a:r>
          </a:p>
          <a:p>
            <a:pPr algn="ctr"/>
            <a:r>
              <a:rPr lang="en-GB" dirty="0" smtClean="0"/>
              <a:t>Soil quality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4067944" y="270892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/>
              <a:t>CEN</a:t>
            </a:r>
            <a:r>
              <a:rPr lang="en-GB" dirty="0" smtClean="0"/>
              <a:t> TC345</a:t>
            </a:r>
            <a:endParaRPr lang="en-GB" dirty="0"/>
          </a:p>
        </p:txBody>
      </p:sp>
      <p:sp>
        <p:nvSpPr>
          <p:cNvPr id="9" name="Right Arrow 8"/>
          <p:cNvSpPr/>
          <p:nvPr/>
        </p:nvSpPr>
        <p:spPr>
          <a:xfrm>
            <a:off x="3131840" y="306896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Down Arrow 9"/>
          <p:cNvSpPr/>
          <p:nvPr/>
        </p:nvSpPr>
        <p:spPr>
          <a:xfrm>
            <a:off x="4499992" y="371703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ight Arrow 10"/>
          <p:cNvSpPr/>
          <p:nvPr/>
        </p:nvSpPr>
        <p:spPr>
          <a:xfrm>
            <a:off x="2123728" y="4797152"/>
            <a:ext cx="177049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Down Arrow 11"/>
          <p:cNvSpPr/>
          <p:nvPr/>
        </p:nvSpPr>
        <p:spPr>
          <a:xfrm>
            <a:off x="1979712" y="400506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6012160" y="501317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EH/4/4</a:t>
            </a:r>
          </a:p>
          <a:p>
            <a:pPr algn="ctr"/>
            <a:r>
              <a:rPr lang="en-GB" dirty="0" smtClean="0"/>
              <a:t>BS 8485</a:t>
            </a:r>
            <a:endParaRPr lang="en-GB" dirty="0"/>
          </a:p>
        </p:txBody>
      </p:sp>
      <p:sp>
        <p:nvSpPr>
          <p:cNvPr id="16" name="Rectangle 15"/>
          <p:cNvSpPr/>
          <p:nvPr/>
        </p:nvSpPr>
        <p:spPr>
          <a:xfrm>
            <a:off x="6084168" y="3789040"/>
            <a:ext cx="187220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BS I  H/-4</a:t>
            </a:r>
          </a:p>
          <a:p>
            <a:pPr algn="ctr"/>
            <a:r>
              <a:rPr lang="en-GB" dirty="0" smtClean="0"/>
              <a:t>Environmental testing</a:t>
            </a:r>
            <a:endParaRPr lang="en-GB" dirty="0"/>
          </a:p>
        </p:txBody>
      </p:sp>
      <p:cxnSp>
        <p:nvCxnSpPr>
          <p:cNvPr id="18" name="Straight Arrow Connector 17"/>
          <p:cNvCxnSpPr>
            <a:endCxn id="16" idx="1"/>
          </p:cNvCxnSpPr>
          <p:nvPr/>
        </p:nvCxnSpPr>
        <p:spPr>
          <a:xfrm flipV="1">
            <a:off x="5076056" y="4246240"/>
            <a:ext cx="1008112" cy="478904"/>
          </a:xfrm>
          <a:prstGeom prst="straightConnector1">
            <a:avLst/>
          </a:prstGeom>
          <a:ln w="317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6372200" y="2348880"/>
            <a:ext cx="158417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i="1" dirty="0" err="1" smtClean="0"/>
              <a:t>CEN</a:t>
            </a:r>
            <a:endParaRPr lang="en-GB" i="1" dirty="0"/>
          </a:p>
        </p:txBody>
      </p:sp>
      <p:cxnSp>
        <p:nvCxnSpPr>
          <p:cNvPr id="21" name="Straight Arrow Connector 20"/>
          <p:cNvCxnSpPr>
            <a:stCxn id="8" idx="3"/>
            <a:endCxn id="19" idx="1"/>
          </p:cNvCxnSpPr>
          <p:nvPr/>
        </p:nvCxnSpPr>
        <p:spPr>
          <a:xfrm flipV="1">
            <a:off x="4982344" y="2636912"/>
            <a:ext cx="1389856" cy="529208"/>
          </a:xfrm>
          <a:prstGeom prst="straightConnector1">
            <a:avLst/>
          </a:prstGeom>
          <a:ln w="317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7020272" y="2924944"/>
            <a:ext cx="0" cy="864096"/>
          </a:xfrm>
          <a:prstGeom prst="straightConnector1">
            <a:avLst/>
          </a:prstGeom>
          <a:ln w="317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Left Arrow 23"/>
          <p:cNvSpPr/>
          <p:nvPr/>
        </p:nvSpPr>
        <p:spPr>
          <a:xfrm>
            <a:off x="5004048" y="5013176"/>
            <a:ext cx="978408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BS EH4 Soil quality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AGS</a:t>
            </a:r>
          </a:p>
          <a:p>
            <a:r>
              <a:rPr lang="en-GB" dirty="0" smtClean="0"/>
              <a:t>BGS</a:t>
            </a:r>
          </a:p>
          <a:p>
            <a:r>
              <a:rPr lang="en-GB" dirty="0" smtClean="0"/>
              <a:t>BLRS</a:t>
            </a:r>
          </a:p>
          <a:p>
            <a:r>
              <a:rPr lang="en-GB" dirty="0" smtClean="0"/>
              <a:t>BSS</a:t>
            </a:r>
          </a:p>
          <a:p>
            <a:r>
              <a:rPr lang="en-GB" dirty="0" smtClean="0"/>
              <a:t>CERAM</a:t>
            </a:r>
          </a:p>
          <a:p>
            <a:r>
              <a:rPr lang="en-GB" dirty="0" smtClean="0"/>
              <a:t>CIEH</a:t>
            </a:r>
          </a:p>
          <a:p>
            <a:r>
              <a:rPr lang="en-GB" dirty="0" err="1" smtClean="0"/>
              <a:t>CIWM</a:t>
            </a:r>
            <a:endParaRPr lang="en-GB" dirty="0" smtClean="0"/>
          </a:p>
          <a:p>
            <a:r>
              <a:rPr lang="en-GB" dirty="0" err="1" smtClean="0"/>
              <a:t>CIWEM</a:t>
            </a:r>
            <a:endParaRPr lang="en-GB" dirty="0" smtClean="0"/>
          </a:p>
          <a:p>
            <a:r>
              <a:rPr lang="en-GB" dirty="0" smtClean="0"/>
              <a:t>Environment Agency</a:t>
            </a:r>
          </a:p>
          <a:p>
            <a:r>
              <a:rPr lang="en-GB" dirty="0" err="1" smtClean="0"/>
              <a:t>EIC</a:t>
            </a:r>
            <a:endParaRPr lang="en-GB" dirty="0" smtClean="0"/>
          </a:p>
          <a:p>
            <a:r>
              <a:rPr lang="en-GB" dirty="0" smtClean="0"/>
              <a:t>ICE</a:t>
            </a:r>
          </a:p>
          <a:p>
            <a:r>
              <a:rPr lang="en-GB" dirty="0" smtClean="0"/>
              <a:t>MOD</a:t>
            </a:r>
          </a:p>
          <a:p>
            <a:r>
              <a:rPr lang="en-GB" dirty="0" err="1" smtClean="0"/>
              <a:t>RSC</a:t>
            </a:r>
            <a:endParaRPr lang="en-GB" dirty="0" smtClean="0"/>
          </a:p>
          <a:p>
            <a:endParaRPr lang="en-GB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err="1" smtClean="0"/>
              <a:t>SOBRA</a:t>
            </a:r>
            <a:endParaRPr lang="en-GB" dirty="0" smtClean="0"/>
          </a:p>
          <a:p>
            <a:r>
              <a:rPr lang="en-GB" dirty="0" smtClean="0"/>
              <a:t>Society of Biology</a:t>
            </a:r>
          </a:p>
          <a:p>
            <a:r>
              <a:rPr lang="en-GB" dirty="0" smtClean="0"/>
              <a:t>SCI</a:t>
            </a:r>
          </a:p>
          <a:p>
            <a:r>
              <a:rPr lang="en-GB" dirty="0" smtClean="0"/>
              <a:t>The James Hutton Institute</a:t>
            </a:r>
          </a:p>
          <a:p>
            <a:r>
              <a:rPr lang="en-GB" dirty="0" smtClean="0"/>
              <a:t>University of </a:t>
            </a:r>
            <a:r>
              <a:rPr lang="en-GB" dirty="0" err="1" smtClean="0"/>
              <a:t>Cranfield</a:t>
            </a:r>
            <a:endParaRPr lang="en-GB" dirty="0" smtClean="0"/>
          </a:p>
          <a:p>
            <a:r>
              <a:rPr lang="en-GB" dirty="0" smtClean="0"/>
              <a:t>University of Glasgow</a:t>
            </a:r>
          </a:p>
          <a:p>
            <a:r>
              <a:rPr lang="en-GB" dirty="0" smtClean="0"/>
              <a:t>Water UK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Prof P Bardos</a:t>
            </a:r>
          </a:p>
          <a:p>
            <a:r>
              <a:rPr lang="en-GB" dirty="0" smtClean="0"/>
              <a:t>Dr S Lofts (Lancaster University)</a:t>
            </a:r>
          </a:p>
          <a:p>
            <a:r>
              <a:rPr lang="en-GB" dirty="0" smtClean="0"/>
              <a:t>Prof P Nathanail</a:t>
            </a:r>
          </a:p>
          <a:p>
            <a:r>
              <a:rPr lang="en-GB" dirty="0" smtClean="0"/>
              <a:t>Dr B Reid (</a:t>
            </a:r>
            <a:r>
              <a:rPr lang="en-GB" dirty="0" err="1" smtClean="0"/>
              <a:t>UEA</a:t>
            </a:r>
            <a:r>
              <a:rPr lang="en-GB" dirty="0" smtClean="0"/>
              <a:t>)</a:t>
            </a:r>
          </a:p>
          <a:p>
            <a:r>
              <a:rPr lang="en-GB" dirty="0" smtClean="0"/>
              <a:t>Prof J Smith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63910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>
                <a:solidFill>
                  <a:srgbClr val="FFFF00"/>
                </a:solidFill>
                <a:latin typeface="Calibri" pitchFamily="34" charset="0"/>
              </a:rPr>
              <a:t>ISO TC190 Soil Quality - Subcommittees</a:t>
            </a:r>
            <a:endParaRPr lang="en-GB" sz="3600" b="1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5"/>
            <a:ext cx="8229600" cy="483981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</a:pPr>
            <a:r>
              <a:rPr lang="en-GB" dirty="0" smtClean="0">
                <a:latin typeface="Calibri" pitchFamily="34" charset="0"/>
                <a:cs typeface="Arial" pitchFamily="34" charset="0"/>
              </a:rPr>
              <a:t>SC1: Evaluation of criteria, terminology and codification </a:t>
            </a:r>
          </a:p>
          <a:p>
            <a:pPr>
              <a:lnSpc>
                <a:spcPct val="200000"/>
              </a:lnSpc>
            </a:pPr>
            <a:r>
              <a:rPr lang="en-GB" dirty="0" smtClean="0">
                <a:latin typeface="Calibri" pitchFamily="34" charset="0"/>
                <a:cs typeface="Arial" pitchFamily="34" charset="0"/>
              </a:rPr>
              <a:t>SC2: Sampling</a:t>
            </a:r>
          </a:p>
          <a:p>
            <a:pPr>
              <a:lnSpc>
                <a:spcPct val="200000"/>
              </a:lnSpc>
            </a:pPr>
            <a:r>
              <a:rPr lang="en-GB" dirty="0" smtClean="0">
                <a:latin typeface="Calibri" pitchFamily="34" charset="0"/>
                <a:cs typeface="Arial" pitchFamily="34" charset="0"/>
              </a:rPr>
              <a:t>SC3: Chemical methods and soil characteristics</a:t>
            </a:r>
          </a:p>
          <a:p>
            <a:pPr>
              <a:lnSpc>
                <a:spcPct val="200000"/>
              </a:lnSpc>
            </a:pPr>
            <a:r>
              <a:rPr lang="en-GB" dirty="0" smtClean="0">
                <a:latin typeface="Calibri" pitchFamily="34" charset="0"/>
                <a:cs typeface="Arial" pitchFamily="34" charset="0"/>
              </a:rPr>
              <a:t>SC4: Biological methods</a:t>
            </a:r>
          </a:p>
          <a:p>
            <a:pPr>
              <a:lnSpc>
                <a:spcPct val="200000"/>
              </a:lnSpc>
            </a:pPr>
            <a:r>
              <a:rPr lang="en-GB" i="1" dirty="0" smtClean="0">
                <a:latin typeface="Calibri" pitchFamily="34" charset="0"/>
                <a:cs typeface="Arial" pitchFamily="34" charset="0"/>
              </a:rPr>
              <a:t>SC5: Physical methods</a:t>
            </a:r>
          </a:p>
          <a:p>
            <a:pPr>
              <a:lnSpc>
                <a:spcPct val="200000"/>
              </a:lnSpc>
            </a:pPr>
            <a:r>
              <a:rPr lang="en-GB" dirty="0" smtClean="0">
                <a:latin typeface="Calibri" pitchFamily="34" charset="0"/>
                <a:cs typeface="Arial" pitchFamily="34" charset="0"/>
              </a:rPr>
              <a:t>SC7: Soil and site assessment</a:t>
            </a:r>
            <a:endParaRPr lang="en-GB" dirty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76640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rmAutofit fontScale="700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BS EN ISO 11074 Soil quality - Vocabulary</a:t>
            </a:r>
          </a:p>
          <a:p>
            <a:endParaRPr lang="en-GB" dirty="0" smtClean="0"/>
          </a:p>
          <a:p>
            <a:r>
              <a:rPr lang="en-GB" i="1" dirty="0" smtClean="0"/>
              <a:t>ISO 18400 Soil quality – Sampling</a:t>
            </a:r>
          </a:p>
          <a:p>
            <a:endParaRPr lang="en-GB" dirty="0" smtClean="0"/>
          </a:p>
          <a:p>
            <a:r>
              <a:rPr lang="en-GB" u="sng" dirty="0" smtClean="0">
                <a:hlinkClick r:id="rId2"/>
              </a:rPr>
              <a:t>BS EN ISO 15009: 2013 Soil quality -  Gas chromatographic determination of the content of volatile aromatic hydrocarbons, naphthalene and volatile halogenated hydrocarbons. Purge-and-trap method with thermal desorption</a:t>
            </a:r>
            <a:endParaRPr lang="en-GB" u="sng" dirty="0" smtClean="0"/>
          </a:p>
          <a:p>
            <a:endParaRPr lang="en-GB" dirty="0" smtClean="0"/>
          </a:p>
          <a:p>
            <a:r>
              <a:rPr lang="en-GB" dirty="0" smtClean="0"/>
              <a:t>[BS EN] ISO </a:t>
            </a:r>
            <a:r>
              <a:rPr lang="en-GB" dirty="0" err="1" smtClean="0"/>
              <a:t>FDIS</a:t>
            </a:r>
            <a:r>
              <a:rPr lang="en-GB" dirty="0" smtClean="0"/>
              <a:t> 16198 Soil quality - Plant-based test to assess the environmental bioavailability of trace elements to plants</a:t>
            </a:r>
          </a:p>
          <a:p>
            <a:endParaRPr lang="en-GB" dirty="0" smtClean="0"/>
          </a:p>
          <a:p>
            <a:r>
              <a:rPr lang="en-GB" u="sng" dirty="0" smtClean="0">
                <a:hlinkClick r:id="rId3"/>
              </a:rPr>
              <a:t>BS EN ISO 11274: 2014 Soil quality - Determination of the water-retention characteristic. Laboratory methods</a:t>
            </a:r>
            <a:r>
              <a:rPr lang="en-GB" dirty="0" smtClean="0"/>
              <a:t> </a:t>
            </a:r>
          </a:p>
          <a:p>
            <a:endParaRPr lang="en-GB" dirty="0" smtClean="0"/>
          </a:p>
          <a:p>
            <a:r>
              <a:rPr lang="en-GB" u="sng" dirty="0" smtClean="0">
                <a:hlinkClick r:id="rId4"/>
              </a:rPr>
              <a:t>BS EN ISO 18772: 2014 Soil quality - Guidance on leaching procedures for subsequent chemical and ecotoxicological testing of soils and soil materials</a:t>
            </a:r>
            <a:endParaRPr lang="en-GB" u="sng" dirty="0" smtClean="0"/>
          </a:p>
          <a:p>
            <a:pPr>
              <a:buNone/>
            </a:pPr>
            <a:r>
              <a:rPr lang="en-GB" dirty="0" smtClean="0"/>
              <a:t>   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332657"/>
            <a:ext cx="8229600" cy="648071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200" dirty="0" smtClean="0">
                <a:latin typeface="Calibri" pitchFamily="34" charset="0"/>
              </a:rPr>
              <a:t>Production of International Standards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4056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GB" sz="2000" dirty="0" smtClean="0">
                <a:latin typeface="Calibri" pitchFamily="34" charset="0"/>
              </a:rPr>
              <a:t>New Work Item  (</a:t>
            </a:r>
            <a:r>
              <a:rPr lang="en-GB" sz="2000" dirty="0" err="1" smtClean="0">
                <a:latin typeface="Calibri" pitchFamily="34" charset="0"/>
              </a:rPr>
              <a:t>NWI</a:t>
            </a:r>
            <a:r>
              <a:rPr lang="en-GB" sz="2000" dirty="0" smtClean="0">
                <a:latin typeface="Calibri" pitchFamily="34" charset="0"/>
              </a:rPr>
              <a:t>)</a:t>
            </a:r>
          </a:p>
          <a:p>
            <a:pPr eaLnBrk="1" hangingPunct="1">
              <a:buFont typeface="Wingdings 2" pitchFamily="18" charset="2"/>
              <a:buNone/>
            </a:pPr>
            <a:endParaRPr lang="en-GB" sz="2000" dirty="0" smtClean="0">
              <a:latin typeface="Calibri" pitchFamily="34" charset="0"/>
            </a:endParaRPr>
          </a:p>
          <a:p>
            <a:pPr eaLnBrk="1" hangingPunct="1"/>
            <a:r>
              <a:rPr lang="en-GB" sz="2000" i="1" dirty="0" smtClean="0">
                <a:latin typeface="Calibri" pitchFamily="34" charset="0"/>
              </a:rPr>
              <a:t>Working drafts (WD)</a:t>
            </a:r>
          </a:p>
          <a:p>
            <a:pPr eaLnBrk="1" hangingPunct="1"/>
            <a:endParaRPr lang="en-GB" sz="2000" i="1" dirty="0" smtClean="0">
              <a:latin typeface="Calibri" pitchFamily="34" charset="0"/>
            </a:endParaRPr>
          </a:p>
          <a:p>
            <a:pPr eaLnBrk="1" hangingPunct="1"/>
            <a:r>
              <a:rPr lang="en-GB" sz="2000" dirty="0" smtClean="0">
                <a:solidFill>
                  <a:srgbClr val="FFFF00"/>
                </a:solidFill>
                <a:latin typeface="Calibri" pitchFamily="34" charset="0"/>
              </a:rPr>
              <a:t>Committee Draft (CD) </a:t>
            </a:r>
          </a:p>
          <a:p>
            <a:pPr eaLnBrk="1" hangingPunct="1"/>
            <a:endParaRPr lang="en-GB" sz="2000" dirty="0" smtClean="0">
              <a:solidFill>
                <a:srgbClr val="FFFF00"/>
              </a:solidFill>
              <a:latin typeface="Calibri" pitchFamily="34" charset="0"/>
            </a:endParaRPr>
          </a:p>
          <a:p>
            <a:pPr eaLnBrk="1" hangingPunct="1"/>
            <a:r>
              <a:rPr lang="en-GB" sz="2000" dirty="0" smtClean="0">
                <a:solidFill>
                  <a:srgbClr val="FFFF00"/>
                </a:solidFill>
                <a:latin typeface="Calibri" pitchFamily="34" charset="0"/>
              </a:rPr>
              <a:t>Draft International Standard (DIS)  - </a:t>
            </a:r>
            <a:r>
              <a:rPr lang="en-GB" sz="2000" i="1" dirty="0" smtClean="0">
                <a:latin typeface="Calibri" pitchFamily="34" charset="0"/>
              </a:rPr>
              <a:t>(BS Draft for Public Comment</a:t>
            </a:r>
            <a:r>
              <a:rPr lang="en-GB" sz="2000" i="1" dirty="0" smtClean="0">
                <a:solidFill>
                  <a:srgbClr val="FFFF00"/>
                </a:solidFill>
                <a:latin typeface="Calibri" pitchFamily="34" charset="0"/>
              </a:rPr>
              <a:t>)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GB" sz="2000" dirty="0" smtClean="0">
                <a:solidFill>
                  <a:srgbClr val="FFFF00"/>
                </a:solidFill>
                <a:latin typeface="Calibri" pitchFamily="34" charset="0"/>
              </a:rPr>
              <a:t> </a:t>
            </a:r>
          </a:p>
          <a:p>
            <a:pPr eaLnBrk="1" hangingPunct="1"/>
            <a:r>
              <a:rPr lang="en-GB" sz="2000" dirty="0" smtClean="0">
                <a:solidFill>
                  <a:srgbClr val="FFFF00"/>
                </a:solidFill>
                <a:latin typeface="Calibri" pitchFamily="34" charset="0"/>
              </a:rPr>
              <a:t>Final Draft International Standard (</a:t>
            </a:r>
            <a:r>
              <a:rPr lang="en-GB" sz="2000" dirty="0" err="1" smtClean="0">
                <a:solidFill>
                  <a:srgbClr val="FFFF00"/>
                </a:solidFill>
                <a:latin typeface="Calibri" pitchFamily="34" charset="0"/>
              </a:rPr>
              <a:t>FDIS</a:t>
            </a:r>
            <a:r>
              <a:rPr lang="en-GB" sz="2000" dirty="0" smtClean="0">
                <a:solidFill>
                  <a:srgbClr val="FFFF00"/>
                </a:solidFill>
                <a:latin typeface="Calibri" pitchFamily="34" charset="0"/>
              </a:rPr>
              <a:t>)</a:t>
            </a:r>
          </a:p>
          <a:p>
            <a:pPr eaLnBrk="1" hangingPunct="1"/>
            <a:endParaRPr lang="en-GB" sz="2000" dirty="0" smtClean="0">
              <a:latin typeface="Calibri" pitchFamily="34" charset="0"/>
            </a:endParaRPr>
          </a:p>
          <a:p>
            <a:pPr eaLnBrk="1" hangingPunct="1"/>
            <a:r>
              <a:rPr lang="en-GB" sz="2000" dirty="0" smtClean="0">
                <a:latin typeface="Calibri" pitchFamily="34" charset="0"/>
              </a:rPr>
              <a:t>International Standard (adopted as BS?)</a:t>
            </a:r>
          </a:p>
          <a:p>
            <a:pPr eaLnBrk="1" hangingPunct="1"/>
            <a:endParaRPr lang="en-GB" sz="2000" dirty="0" smtClean="0">
              <a:latin typeface="Calibri" pitchFamily="34" charset="0"/>
            </a:endParaRPr>
          </a:p>
          <a:p>
            <a:pPr eaLnBrk="1" hangingPunct="1"/>
            <a:r>
              <a:rPr lang="en-GB" sz="2000" dirty="0" smtClean="0">
                <a:latin typeface="Calibri" pitchFamily="34" charset="0"/>
              </a:rPr>
              <a:t>European Standard (EN)??</a:t>
            </a:r>
          </a:p>
          <a:p>
            <a:pPr eaLnBrk="1" hangingPunct="1"/>
            <a:endParaRPr lang="en-GB" sz="2000" dirty="0" smtClean="0">
              <a:latin typeface="Calibri" pitchFamily="34" charset="0"/>
            </a:endParaRPr>
          </a:p>
          <a:p>
            <a:pPr eaLnBrk="1" hangingPunct="1">
              <a:buNone/>
            </a:pPr>
            <a:r>
              <a:rPr lang="en-GB" sz="2000" i="1" dirty="0" smtClean="0">
                <a:solidFill>
                  <a:srgbClr val="00B0F0"/>
                </a:solidFill>
                <a:latin typeface="Calibri" pitchFamily="34" charset="0"/>
              </a:rPr>
              <a:t>Experts on Working Groups  do not represent National Standards Bodies</a:t>
            </a:r>
          </a:p>
          <a:p>
            <a:pPr eaLnBrk="1" hangingPunct="1"/>
            <a:endParaRPr lang="en-GB" sz="20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76064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96544"/>
          </a:xfrm>
        </p:spPr>
        <p:txBody>
          <a:bodyPr>
            <a:normAutofit/>
          </a:bodyPr>
          <a:lstStyle/>
          <a:p>
            <a:r>
              <a:rPr lang="en-GB" sz="1800" dirty="0" smtClean="0">
                <a:latin typeface="Calibri" pitchFamily="34" charset="0"/>
              </a:rPr>
              <a:t>Draft documents (</a:t>
            </a:r>
            <a:r>
              <a:rPr lang="en-GB" sz="1800" dirty="0" err="1" smtClean="0">
                <a:latin typeface="Calibri" pitchFamily="34" charset="0"/>
              </a:rPr>
              <a:t>NWIPs</a:t>
            </a:r>
            <a:r>
              <a:rPr lang="en-GB" sz="1800" dirty="0" smtClean="0">
                <a:latin typeface="Calibri" pitchFamily="34" charset="0"/>
              </a:rPr>
              <a:t>, CDs &amp; </a:t>
            </a:r>
            <a:r>
              <a:rPr lang="en-GB" sz="1800" dirty="0" err="1" smtClean="0">
                <a:latin typeface="Calibri" pitchFamily="34" charset="0"/>
              </a:rPr>
              <a:t>DISs</a:t>
            </a:r>
            <a:r>
              <a:rPr lang="en-GB" sz="1800" dirty="0" smtClean="0">
                <a:latin typeface="Calibri" pitchFamily="34" charset="0"/>
              </a:rPr>
              <a:t>) are available electronically to all EH4 Members – it is their responsibility to consult those they represent.</a:t>
            </a:r>
          </a:p>
          <a:p>
            <a:pPr>
              <a:buNone/>
            </a:pPr>
            <a:endParaRPr lang="en-GB" sz="1800" dirty="0" smtClean="0">
              <a:latin typeface="Calibri" pitchFamily="34" charset="0"/>
            </a:endParaRPr>
          </a:p>
          <a:p>
            <a:r>
              <a:rPr lang="en-GB" sz="1800" dirty="0" smtClean="0">
                <a:latin typeface="Calibri" pitchFamily="34" charset="0"/>
              </a:rPr>
              <a:t>Documents can be posted on member-only parts of web-sites or otherwise made available to members for the purpose of review.</a:t>
            </a:r>
          </a:p>
          <a:p>
            <a:endParaRPr lang="en-GB" sz="1800" dirty="0" smtClean="0">
              <a:latin typeface="Calibri" pitchFamily="34" charset="0"/>
            </a:endParaRPr>
          </a:p>
          <a:p>
            <a:r>
              <a:rPr lang="en-GB" sz="1800" dirty="0" smtClean="0">
                <a:latin typeface="Calibri" pitchFamily="34" charset="0"/>
              </a:rPr>
              <a:t>Drafts for public comment can be obtained from BSI by anyone.</a:t>
            </a:r>
          </a:p>
          <a:p>
            <a:endParaRPr lang="en-GB" sz="1800" dirty="0" smtClean="0">
              <a:latin typeface="Calibri" pitchFamily="34" charset="0"/>
            </a:endParaRPr>
          </a:p>
          <a:p>
            <a:r>
              <a:rPr lang="en-GB" sz="1800" dirty="0" smtClean="0">
                <a:latin typeface="Calibri" pitchFamily="34" charset="0"/>
              </a:rPr>
              <a:t>Comments can be submitted by individuals or via organisations represented.</a:t>
            </a:r>
          </a:p>
          <a:p>
            <a:endParaRPr lang="en-GB" sz="1800" dirty="0" smtClean="0">
              <a:latin typeface="Calibri" pitchFamily="34" charset="0"/>
            </a:endParaRPr>
          </a:p>
          <a:p>
            <a:r>
              <a:rPr lang="en-GB" sz="1800" dirty="0" smtClean="0">
                <a:latin typeface="Calibri" pitchFamily="34" charset="0"/>
              </a:rPr>
              <a:t>Comments </a:t>
            </a:r>
            <a:r>
              <a:rPr lang="en-GB" sz="1800" b="1" dirty="0" smtClean="0">
                <a:latin typeface="Calibri" pitchFamily="34" charset="0"/>
              </a:rPr>
              <a:t>must</a:t>
            </a:r>
            <a:r>
              <a:rPr lang="en-GB" sz="1800" dirty="0" smtClean="0">
                <a:latin typeface="Calibri" pitchFamily="34" charset="0"/>
              </a:rPr>
              <a:t> be in a prescribed format – alternative wordings </a:t>
            </a:r>
            <a:r>
              <a:rPr lang="en-GB" sz="1800" b="1" dirty="0" smtClean="0">
                <a:latin typeface="Calibri" pitchFamily="34" charset="0"/>
              </a:rPr>
              <a:t>must</a:t>
            </a:r>
            <a:r>
              <a:rPr lang="en-GB" sz="1800" dirty="0" smtClean="0">
                <a:latin typeface="Calibri" pitchFamily="34" charset="0"/>
              </a:rPr>
              <a:t> be suggested.</a:t>
            </a:r>
          </a:p>
          <a:p>
            <a:endParaRPr lang="en-GB" sz="1800" dirty="0" smtClean="0">
              <a:latin typeface="Calibri" pitchFamily="34" charset="0"/>
            </a:endParaRPr>
          </a:p>
          <a:p>
            <a:r>
              <a:rPr lang="en-GB" sz="1800" dirty="0" smtClean="0">
                <a:latin typeface="Calibri" pitchFamily="34" charset="0"/>
              </a:rPr>
              <a:t>BSI produces a consolidated list of comments to go forward to international Working Groups after “weeding”. </a:t>
            </a:r>
            <a:endParaRPr lang="en-GB" sz="1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The best way for an organisation to keep informed is to join the BS committees in which they have an interest and then to disseminate information to its </a:t>
            </a:r>
            <a:r>
              <a:rPr lang="en-GB" dirty="0" smtClean="0"/>
              <a:t>members - </a:t>
            </a:r>
            <a:r>
              <a:rPr lang="en-GB" dirty="0" smtClean="0"/>
              <a:t>t</a:t>
            </a:r>
            <a:r>
              <a:rPr lang="en-GB" dirty="0" smtClean="0"/>
              <a:t>his </a:t>
            </a:r>
            <a:r>
              <a:rPr lang="en-GB" dirty="0" smtClean="0"/>
              <a:t>applies to the Land Forum and a number of the its </a:t>
            </a:r>
            <a:r>
              <a:rPr lang="en-GB" dirty="0" smtClean="0"/>
              <a:t>members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Badgering representatives of organisations of which you are a member</a:t>
            </a:r>
          </a:p>
          <a:p>
            <a:r>
              <a:rPr lang="en-GB" dirty="0" smtClean="0"/>
              <a:t>MAS informal mailings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218</TotalTime>
  <Words>995</Words>
  <Application>Microsoft Office PowerPoint</Application>
  <PresentationFormat>On-screen Show (4:3)</PresentationFormat>
  <Paragraphs>188</Paragraphs>
  <Slides>17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Standards for Soil Quality BSI EH4</vt:lpstr>
      <vt:lpstr>Slide 2</vt:lpstr>
      <vt:lpstr>Slide 3</vt:lpstr>
      <vt:lpstr>BS EH4 Soil quality</vt:lpstr>
      <vt:lpstr>ISO TC190 Soil Quality - Subcommittees</vt:lpstr>
      <vt:lpstr>Slide 6</vt:lpstr>
      <vt:lpstr>Production of International Standards</vt:lpstr>
      <vt:lpstr>Slide 8</vt:lpstr>
      <vt:lpstr>Slide 9</vt:lpstr>
      <vt:lpstr>In the pipeline - 1</vt:lpstr>
      <vt:lpstr>In the pipe line – 2 Revision of ISO 10381 series  – tiered approach = ISO 18400 series</vt:lpstr>
      <vt:lpstr>ISO 18400 series standards </vt:lpstr>
      <vt:lpstr>ISO DIS 11074 – CEN prEN 11074  Soil quality - vocabulary</vt:lpstr>
      <vt:lpstr>22 Standards “Normative” in BS 10175 - 1</vt:lpstr>
      <vt:lpstr>Standard sales to May 2013</vt:lpstr>
      <vt:lpstr>Some practical problems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Standards for Soil Quality BSI EH4</dc:title>
  <dc:creator>Michael</dc:creator>
  <cp:lastModifiedBy>Michael</cp:lastModifiedBy>
  <cp:revision>33</cp:revision>
  <dcterms:created xsi:type="dcterms:W3CDTF">2014-06-09T08:52:49Z</dcterms:created>
  <dcterms:modified xsi:type="dcterms:W3CDTF">2014-06-24T12:49:16Z</dcterms:modified>
</cp:coreProperties>
</file>